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4" r:id="rId1"/>
    <p:sldMasterId id="2147483812" r:id="rId2"/>
    <p:sldMasterId id="2147483824" r:id="rId3"/>
  </p:sldMasterIdLst>
  <p:notesMasterIdLst>
    <p:notesMasterId r:id="rId36"/>
  </p:notesMasterIdLst>
  <p:sldIdLst>
    <p:sldId id="313" r:id="rId4"/>
    <p:sldId id="309" r:id="rId5"/>
    <p:sldId id="258" r:id="rId6"/>
    <p:sldId id="314" r:id="rId7"/>
    <p:sldId id="286" r:id="rId8"/>
    <p:sldId id="264" r:id="rId9"/>
    <p:sldId id="310" r:id="rId10"/>
    <p:sldId id="265" r:id="rId11"/>
    <p:sldId id="311" r:id="rId12"/>
    <p:sldId id="312" r:id="rId13"/>
    <p:sldId id="271" r:id="rId14"/>
    <p:sldId id="280" r:id="rId15"/>
    <p:sldId id="290" r:id="rId16"/>
    <p:sldId id="315" r:id="rId17"/>
    <p:sldId id="303" r:id="rId18"/>
    <p:sldId id="304" r:id="rId19"/>
    <p:sldId id="305" r:id="rId20"/>
    <p:sldId id="291" r:id="rId21"/>
    <p:sldId id="292" r:id="rId22"/>
    <p:sldId id="293" r:id="rId23"/>
    <p:sldId id="294" r:id="rId24"/>
    <p:sldId id="295" r:id="rId25"/>
    <p:sldId id="296" r:id="rId26"/>
    <p:sldId id="297" r:id="rId27"/>
    <p:sldId id="316" r:id="rId28"/>
    <p:sldId id="298" r:id="rId29"/>
    <p:sldId id="299" r:id="rId30"/>
    <p:sldId id="300" r:id="rId31"/>
    <p:sldId id="301" r:id="rId32"/>
    <p:sldId id="308" r:id="rId33"/>
    <p:sldId id="282" r:id="rId34"/>
    <p:sldId id="281"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EEFE"/>
    <a:srgbClr val="5D1730"/>
    <a:srgbClr val="EEE412"/>
    <a:srgbClr val="A9E1FD"/>
    <a:srgbClr val="84F08E"/>
    <a:srgbClr val="ECBC94"/>
    <a:srgbClr val="E98465"/>
    <a:srgbClr val="5D2789"/>
    <a:srgbClr val="F3717D"/>
    <a:srgbClr val="FEFB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71C219-EDA6-41A5-B964-CD5DDF393B59}" v="19" dt="2024-08-29T01:31:54.7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0" d="100"/>
          <a:sy n="80" d="100"/>
        </p:scale>
        <p:origin x="782"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8BA0D9-E0D7-4FD7-B6CB-9870D295506E}" type="datetimeFigureOut">
              <a:rPr lang="en-IN" smtClean="0"/>
              <a:t>04-09-2024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E644F5-B43B-496C-98F3-DE14A41CC151}" type="slidenum">
              <a:rPr lang="en-IN" smtClean="0"/>
              <a:t>‹#›</a:t>
            </a:fld>
            <a:endParaRPr lang="en-IN"/>
          </a:p>
        </p:txBody>
      </p:sp>
    </p:spTree>
    <p:extLst>
      <p:ext uri="{BB962C8B-B14F-4D97-AF65-F5344CB8AC3E}">
        <p14:creationId xmlns:p14="http://schemas.microsoft.com/office/powerpoint/2010/main" val="3936401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3E644F5-B43B-496C-98F3-DE14A41CC151}" type="slidenum">
              <a:rPr lang="en-IN" smtClean="0"/>
              <a:t>3</a:t>
            </a:fld>
            <a:endParaRPr lang="en-IN"/>
          </a:p>
        </p:txBody>
      </p:sp>
    </p:spTree>
    <p:extLst>
      <p:ext uri="{BB962C8B-B14F-4D97-AF65-F5344CB8AC3E}">
        <p14:creationId xmlns:p14="http://schemas.microsoft.com/office/powerpoint/2010/main" val="3200136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B4BA1D1-E62F-4A7A-89AE-DE1A57450325}" type="slidenum">
              <a:rPr lang="en-IN" smtClean="0"/>
              <a:t>6</a:t>
            </a:fld>
            <a:endParaRPr lang="en-IN"/>
          </a:p>
        </p:txBody>
      </p:sp>
    </p:spTree>
    <p:extLst>
      <p:ext uri="{BB962C8B-B14F-4D97-AF65-F5344CB8AC3E}">
        <p14:creationId xmlns:p14="http://schemas.microsoft.com/office/powerpoint/2010/main" val="3936733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3E644F5-B43B-496C-98F3-DE14A41CC151}" type="slidenum">
              <a:rPr lang="en-IN" smtClean="0"/>
              <a:t>32</a:t>
            </a:fld>
            <a:endParaRPr lang="en-IN"/>
          </a:p>
        </p:txBody>
      </p:sp>
    </p:spTree>
    <p:extLst>
      <p:ext uri="{BB962C8B-B14F-4D97-AF65-F5344CB8AC3E}">
        <p14:creationId xmlns:p14="http://schemas.microsoft.com/office/powerpoint/2010/main" val="279364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2541D04-34E5-468C-AE6D-7D043FBAF7AD}" type="datetimeFigureOut">
              <a:rPr lang="en-IN" smtClean="0"/>
              <a:t>04-09-2024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251382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04-09-2024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445403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04-09-2024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83543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04-09-2024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52631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04-09-2024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740823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2541D04-34E5-468C-AE6D-7D043FBAF7AD}" type="datetimeFigureOut">
              <a:rPr lang="en-IN" smtClean="0"/>
              <a:t>04-09-2024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449511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2541D04-34E5-468C-AE6D-7D043FBAF7AD}" type="datetimeFigureOut">
              <a:rPr lang="en-IN" smtClean="0"/>
              <a:t>04-09-2024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292747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966792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6376517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7674146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54114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28267190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1D04-34E5-468C-AE6D-7D043FBAF7AD}"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5178051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541D04-34E5-468C-AE6D-7D043FBAF7AD}" type="datetimeFigureOut">
              <a:rPr lang="en-IN" smtClean="0"/>
              <a:t>04-09-2024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4212312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41D04-34E5-468C-AE6D-7D043FBAF7AD}" type="datetimeFigureOut">
              <a:rPr lang="en-IN" smtClean="0"/>
              <a:t>04-09-2024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7858890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541D04-34E5-468C-AE6D-7D043FBAF7AD}" type="datetimeFigureOut">
              <a:rPr lang="en-IN" smtClean="0"/>
              <a:t>04-09-2024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3443612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1D04-34E5-468C-AE6D-7D043FBAF7AD}" type="datetimeFigureOut">
              <a:rPr lang="en-IN" smtClean="0"/>
              <a:t>04-09-2024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4029857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04-09-2024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6249460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04-09-2024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251807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8875878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304018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438982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1011936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23405549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1D04-34E5-468C-AE6D-7D043FBAF7AD}"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0478685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541D04-34E5-468C-AE6D-7D043FBAF7AD}" type="datetimeFigureOut">
              <a:rPr lang="en-IN" smtClean="0"/>
              <a:t>04-09-2024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0833752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41D04-34E5-468C-AE6D-7D043FBAF7AD}" type="datetimeFigureOut">
              <a:rPr lang="en-IN" smtClean="0"/>
              <a:t>04-09-2024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21598312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541D04-34E5-468C-AE6D-7D043FBAF7AD}" type="datetimeFigureOut">
              <a:rPr lang="en-IN" smtClean="0"/>
              <a:t>04-09-2024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1757481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1D04-34E5-468C-AE6D-7D043FBAF7AD}" type="datetimeFigureOut">
              <a:rPr lang="en-IN" smtClean="0"/>
              <a:t>04-09-2024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4737851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04-09-2024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401158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04-09-2024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23049420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687165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45947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541D04-34E5-468C-AE6D-7D043FBAF7AD}" type="datetimeFigureOut">
              <a:rPr lang="en-IN" smtClean="0"/>
              <a:t>04-09-2024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3722711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04-Sep-24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32022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41D04-34E5-468C-AE6D-7D043FBAF7AD}" type="datetimeFigureOut">
              <a:rPr lang="en-IN" smtClean="0"/>
              <a:t>04-09-2024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314549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541D04-34E5-468C-AE6D-7D043FBAF7AD}" type="datetimeFigureOut">
              <a:rPr lang="en-IN" smtClean="0"/>
              <a:t>04-09-2024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2571898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1D04-34E5-468C-AE6D-7D043FBAF7AD}" type="datetimeFigureOut">
              <a:rPr lang="en-IN" smtClean="0"/>
              <a:t>04-09-2024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312481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04-09-2024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138227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04-09-2024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406882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2541D04-34E5-468C-AE6D-7D043FBAF7AD}" type="datetimeFigureOut">
              <a:rPr lang="en-IN" smtClean="0"/>
              <a:t>04-09-2024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9F52FF58-76F0-4FD4-A72A-1C086A04B1B8}" type="slidenum">
              <a:rPr lang="en-IN" smtClean="0"/>
              <a:t>‹#›</a:t>
            </a:fld>
            <a:endParaRPr lang="en-IN"/>
          </a:p>
        </p:txBody>
      </p:sp>
    </p:spTree>
    <p:extLst>
      <p:ext uri="{BB962C8B-B14F-4D97-AF65-F5344CB8AC3E}">
        <p14:creationId xmlns:p14="http://schemas.microsoft.com/office/powerpoint/2010/main" val="2418986148"/>
      </p:ext>
    </p:extLst>
  </p:cSld>
  <p:clrMap bg1="dk1" tx1="lt1" bg2="dk2" tx2="lt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541D04-34E5-468C-AE6D-7D043FBAF7AD}" type="datetimeFigureOut">
              <a:rPr lang="en-IN" smtClean="0"/>
              <a:t>04-09-2024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52FF58-76F0-4FD4-A72A-1C086A04B1B8}" type="slidenum">
              <a:rPr lang="en-IN" smtClean="0"/>
              <a:t>‹#›</a:t>
            </a:fld>
            <a:endParaRPr lang="en-IN"/>
          </a:p>
        </p:txBody>
      </p:sp>
    </p:spTree>
    <p:extLst>
      <p:ext uri="{BB962C8B-B14F-4D97-AF65-F5344CB8AC3E}">
        <p14:creationId xmlns:p14="http://schemas.microsoft.com/office/powerpoint/2010/main" val="1775622455"/>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541D04-34E5-468C-AE6D-7D043FBAF7AD}" type="datetimeFigureOut">
              <a:rPr lang="en-IN" smtClean="0"/>
              <a:t>04-09-2024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52FF58-76F0-4FD4-A72A-1C086A04B1B8}" type="slidenum">
              <a:rPr lang="en-IN" smtClean="0"/>
              <a:t>‹#›</a:t>
            </a:fld>
            <a:endParaRPr lang="en-IN"/>
          </a:p>
        </p:txBody>
      </p:sp>
    </p:spTree>
    <p:extLst>
      <p:ext uri="{BB962C8B-B14F-4D97-AF65-F5344CB8AC3E}">
        <p14:creationId xmlns:p14="http://schemas.microsoft.com/office/powerpoint/2010/main" val="1743773914"/>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0.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9170E5-1873-48F1-B59B-FB1E76FF2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7" y="0"/>
            <a:ext cx="12167726" cy="6858000"/>
          </a:xfrm>
          <a:prstGeom prst="rect">
            <a:avLst/>
          </a:prstGeom>
        </p:spPr>
      </p:pic>
    </p:spTree>
    <p:extLst>
      <p:ext uri="{BB962C8B-B14F-4D97-AF65-F5344CB8AC3E}">
        <p14:creationId xmlns:p14="http://schemas.microsoft.com/office/powerpoint/2010/main" val="2107270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Blur radius="4"/>
                    </a14:imgEffect>
                    <a14:imgEffect>
                      <a14:sharpenSoften amount="-29000"/>
                    </a14:imgEffect>
                    <a14:imgEffect>
                      <a14:colorTemperature colorTemp="6917"/>
                    </a14:imgEffect>
                    <a14:imgEffect>
                      <a14:saturation sat="106000"/>
                    </a14:imgEffect>
                    <a14:imgEffect>
                      <a14:brightnessContrast bright="-23000" contrast="34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1800" y="371476"/>
            <a:ext cx="7016751" cy="1016000"/>
          </a:xfrm>
        </p:spPr>
        <p:txBody>
          <a:bodyPr>
            <a:noAutofit/>
          </a:bodyPr>
          <a:lstStyle/>
          <a:p>
            <a:r>
              <a:rPr lang="en-US" sz="4800" b="1" u="sng" spc="-300" dirty="0">
                <a:latin typeface="Ailerons" panose="00000500000000000000" pitchFamily="50" charset="0"/>
              </a:rPr>
              <a:t>SCOPE OF THE PROJECT </a:t>
            </a:r>
          </a:p>
        </p:txBody>
      </p:sp>
      <p:sp>
        <p:nvSpPr>
          <p:cNvPr id="3" name="Subtitle 2"/>
          <p:cNvSpPr>
            <a:spLocks noGrp="1"/>
          </p:cNvSpPr>
          <p:nvPr>
            <p:ph type="subTitle" idx="1"/>
          </p:nvPr>
        </p:nvSpPr>
        <p:spPr>
          <a:xfrm>
            <a:off x="431800" y="1932517"/>
            <a:ext cx="11328400" cy="4385733"/>
          </a:xfrm>
        </p:spPr>
        <p:txBody>
          <a:bodyPr>
            <a:normAutofit/>
          </a:bodyPr>
          <a:lstStyle/>
          <a:p>
            <a:pPr algn="l"/>
            <a:r>
              <a:rPr lang="en-US" dirty="0">
                <a:latin typeface="Bahnschrift SemiLight Condensed" panose="020B0502040204020203" pitchFamily="34" charset="0"/>
              </a:rPr>
              <a:t>The scope of the FitChk project encompasses a comprehensive e-commerce platform designed to offer a wide array of options and brands, catering to diverse customer preferences in apparel. The project aims to provide an extensive catalog of clothing items from multiple brands, ensuring that users have access to the latest trends and high-quality products. </a:t>
            </a:r>
          </a:p>
          <a:p>
            <a:pPr algn="l"/>
            <a:r>
              <a:rPr lang="en-US" dirty="0">
                <a:latin typeface="Bahnschrift SemiLight Condensed" panose="020B0502040204020203" pitchFamily="34" charset="0"/>
              </a:rPr>
              <a:t>The platform will feature advanced search and filtering options to help customers easily navigate through various categories and find exactly what they need. A significant aspect of FitChk is its commitment to security. </a:t>
            </a:r>
          </a:p>
          <a:p>
            <a:pPr algn="l"/>
            <a:r>
              <a:rPr lang="en-US" dirty="0">
                <a:latin typeface="Bahnschrift SemiLight Condensed" panose="020B0502040204020203" pitchFamily="34" charset="0"/>
              </a:rPr>
              <a:t>It includes robust login and authentication mechanisms to protect user accounts and sensitive information. By prioritizing a broad selection of products and a secure shopping environment, FitChk strives to enhance the overall user experience and build trust with its customers. </a:t>
            </a:r>
          </a:p>
        </p:txBody>
      </p:sp>
    </p:spTree>
    <p:extLst>
      <p:ext uri="{BB962C8B-B14F-4D97-AF65-F5344CB8AC3E}">
        <p14:creationId xmlns:p14="http://schemas.microsoft.com/office/powerpoint/2010/main" val="3901155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ABBC7432-6AC3-68A0-BA06-92FC7E6F5784}"/>
              </a:ext>
            </a:extLst>
          </p:cNvPr>
          <p:cNvSpPr txBox="1"/>
          <p:nvPr/>
        </p:nvSpPr>
        <p:spPr>
          <a:xfrm>
            <a:off x="2009908" y="315664"/>
            <a:ext cx="8172183" cy="769441"/>
          </a:xfrm>
          <a:prstGeom prst="rect">
            <a:avLst/>
          </a:prstGeom>
          <a:noFill/>
        </p:spPr>
        <p:txBody>
          <a:bodyPr wrap="square">
            <a:spAutoFit/>
          </a:bodyPr>
          <a:lstStyle/>
          <a:p>
            <a:pPr algn="ctr"/>
            <a:r>
              <a:rPr kumimoji="0" lang="en-US" altLang="en-US" sz="4400" b="1" i="0" u="sng" strike="noStrike" cap="none" spc="-300" normalizeH="0" baseline="0" dirty="0">
                <a:ln>
                  <a:noFill/>
                </a:ln>
                <a:effectLst/>
                <a:latin typeface="Ailerons" panose="00000500000000000000" pitchFamily="50" charset="0"/>
              </a:rPr>
              <a:t>SYSTEM </a:t>
            </a:r>
            <a:r>
              <a:rPr lang="en-US" altLang="en-US" sz="4400" b="1" u="sng" spc="-300" dirty="0">
                <a:latin typeface="Ailerons" panose="00000500000000000000" pitchFamily="50" charset="0"/>
              </a:rPr>
              <a:t>ARCHITECTURE</a:t>
            </a:r>
            <a:endParaRPr kumimoji="0" lang="en-US" altLang="en-US" sz="4400" b="1" i="0" u="sng" strike="noStrike" cap="none" spc="-300" normalizeH="0" baseline="0" dirty="0">
              <a:ln>
                <a:noFill/>
              </a:ln>
              <a:effectLst/>
              <a:latin typeface="Ailerons" panose="00000500000000000000" pitchFamily="50" charset="0"/>
            </a:endParaRPr>
          </a:p>
        </p:txBody>
      </p:sp>
      <p:pic>
        <p:nvPicPr>
          <p:cNvPr id="3" name="Picture 2">
            <a:extLst>
              <a:ext uri="{FF2B5EF4-FFF2-40B4-BE49-F238E27FC236}">
                <a16:creationId xmlns:a16="http://schemas.microsoft.com/office/drawing/2014/main" id="{2001FD54-7374-43A4-A50C-AE871880E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499"/>
            <a:ext cx="12192000" cy="5905501"/>
          </a:xfrm>
          <a:prstGeom prst="rect">
            <a:avLst/>
          </a:prstGeom>
        </p:spPr>
      </p:pic>
    </p:spTree>
    <p:extLst>
      <p:ext uri="{BB962C8B-B14F-4D97-AF65-F5344CB8AC3E}">
        <p14:creationId xmlns:p14="http://schemas.microsoft.com/office/powerpoint/2010/main" val="202768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5"/>
                    </a14:imgEffect>
                    <a14:imgEffect>
                      <a14:saturation sat="134000"/>
                    </a14:imgEffect>
                    <a14:imgEffect>
                      <a14:brightnessContrast bright="-12000" contrast="1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622C23E-543E-D8F3-5DE8-57377E737538}"/>
              </a:ext>
            </a:extLst>
          </p:cNvPr>
          <p:cNvSpPr txBox="1"/>
          <p:nvPr/>
        </p:nvSpPr>
        <p:spPr>
          <a:xfrm>
            <a:off x="1848670" y="1905506"/>
            <a:ext cx="8494660" cy="3046988"/>
          </a:xfrm>
          <a:prstGeom prst="rect">
            <a:avLst/>
          </a:prstGeom>
          <a:noFill/>
        </p:spPr>
        <p:txBody>
          <a:bodyPr wrap="square" rtlCol="0">
            <a:spAutoFit/>
          </a:bodyPr>
          <a:lstStyle/>
          <a:p>
            <a:pPr algn="ctr"/>
            <a:r>
              <a:rPr lang="en-US" sz="9600" b="1" spc="-300" dirty="0">
                <a:solidFill>
                  <a:schemeClr val="bg1"/>
                </a:solidFill>
                <a:latin typeface="Ailerons" panose="00000500000000000000" pitchFamily="50" charset="0"/>
                <a:cs typeface="Times New Roman" panose="02020603050405020304" pitchFamily="18" charset="0"/>
              </a:rPr>
              <a:t>INTERFACE DESIGN</a:t>
            </a:r>
            <a:endParaRPr lang="en-IN" sz="9600" b="1" spc="-300" dirty="0">
              <a:solidFill>
                <a:schemeClr val="bg1"/>
              </a:solidFill>
              <a:latin typeface="Ailerons" panose="00000500000000000000" pitchFamily="50" charset="0"/>
              <a:cs typeface="Times New Roman" panose="02020603050405020304" pitchFamily="18" charset="0"/>
            </a:endParaRPr>
          </a:p>
        </p:txBody>
      </p:sp>
    </p:spTree>
    <p:extLst>
      <p:ext uri="{BB962C8B-B14F-4D97-AF65-F5344CB8AC3E}">
        <p14:creationId xmlns:p14="http://schemas.microsoft.com/office/powerpoint/2010/main" val="2555003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C5875B-D798-4369-BFA4-E481C46BA5C1}"/>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29895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0648C5-F58E-4275-BC4B-3A0B855EDAE4}"/>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85564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7F79D7-812E-40D6-B2EA-741B644DC89E}"/>
              </a:ext>
            </a:extLst>
          </p:cNvPr>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587725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586A2-4226-49CE-97F7-7D5551C46BD7}"/>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18289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6D469-9B20-4C87-AF46-75C4E4FDDBC2}"/>
              </a:ext>
            </a:extLst>
          </p:cNvPr>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2893812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DABF26-1DC9-4D83-AD82-0B7E0AF2F99F}"/>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20814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EBF9E6-61B1-4BB2-8695-A7B77BD35834}"/>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46977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extLst>
              <a:ext uri="{BEBA8EAE-BF5A-486C-A8C5-ECC9F3942E4B}">
                <a14:imgProps xmlns:a14="http://schemas.microsoft.com/office/drawing/2010/main">
                  <a14:imgLayer r:embed="rId3">
                    <a14:imgEffect>
                      <a14:artisticBlur radius="2"/>
                    </a14:imgEffect>
                    <a14:imgEffect>
                      <a14:brightnessContrast bright="-13000" contrast="2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BC07DA-4ECA-4DDC-9E0C-82106A9450E8}"/>
              </a:ext>
            </a:extLst>
          </p:cNvPr>
          <p:cNvSpPr txBox="1"/>
          <p:nvPr/>
        </p:nvSpPr>
        <p:spPr>
          <a:xfrm>
            <a:off x="7496175" y="3105150"/>
            <a:ext cx="4610100" cy="3539430"/>
          </a:xfrm>
          <a:prstGeom prst="rect">
            <a:avLst/>
          </a:prstGeom>
          <a:noFill/>
        </p:spPr>
        <p:txBody>
          <a:bodyPr wrap="square" rtlCol="0">
            <a:spAutoFit/>
          </a:bodyPr>
          <a:lstStyle/>
          <a:p>
            <a:r>
              <a:rPr lang="en-US" sz="3200" dirty="0">
                <a:solidFill>
                  <a:schemeClr val="bg1">
                    <a:lumMod val="95000"/>
                  </a:schemeClr>
                </a:solidFill>
                <a:latin typeface="Bahnschrift SemiLight Condensed" panose="020B0502040204020203" pitchFamily="34" charset="0"/>
              </a:rPr>
              <a:t>Under The Guidance of:</a:t>
            </a:r>
          </a:p>
          <a:p>
            <a:r>
              <a:rPr lang="en-US" sz="3200" dirty="0">
                <a:solidFill>
                  <a:schemeClr val="bg1">
                    <a:lumMod val="95000"/>
                  </a:schemeClr>
                </a:solidFill>
                <a:latin typeface="Bahnschrift SemiLight Condensed" panose="020B0502040204020203" pitchFamily="34" charset="0"/>
              </a:rPr>
              <a:t>Dr. B.V Swathi</a:t>
            </a:r>
          </a:p>
          <a:p>
            <a:endParaRPr lang="en-US" sz="3200" dirty="0">
              <a:solidFill>
                <a:schemeClr val="bg1">
                  <a:lumMod val="95000"/>
                </a:schemeClr>
              </a:solidFill>
              <a:latin typeface="Bahnschrift SemiLight Condensed" panose="020B0502040204020203" pitchFamily="34" charset="0"/>
            </a:endParaRPr>
          </a:p>
          <a:p>
            <a:endParaRPr lang="en-US" sz="3200" dirty="0">
              <a:solidFill>
                <a:schemeClr val="bg1">
                  <a:lumMod val="95000"/>
                </a:schemeClr>
              </a:solidFill>
              <a:latin typeface="Bahnschrift SemiLight Condensed" panose="020B0502040204020203" pitchFamily="34" charset="0"/>
            </a:endParaRPr>
          </a:p>
          <a:p>
            <a:r>
              <a:rPr lang="en-US" sz="3200" dirty="0">
                <a:solidFill>
                  <a:schemeClr val="bg1">
                    <a:lumMod val="95000"/>
                  </a:schemeClr>
                </a:solidFill>
                <a:latin typeface="Bahnschrift SemiLight Condensed" panose="020B0502040204020203" pitchFamily="34" charset="0"/>
              </a:rPr>
              <a:t>M. Charan(21R11A05C9)</a:t>
            </a:r>
          </a:p>
          <a:p>
            <a:r>
              <a:rPr lang="en-US" sz="3200" dirty="0">
                <a:solidFill>
                  <a:schemeClr val="bg1">
                    <a:lumMod val="95000"/>
                  </a:schemeClr>
                </a:solidFill>
                <a:latin typeface="Bahnschrift SemiLight Condensed" panose="020B0502040204020203" pitchFamily="34" charset="0"/>
              </a:rPr>
              <a:t>S. Nashwitha(21R11A05E9)</a:t>
            </a:r>
          </a:p>
          <a:p>
            <a:r>
              <a:rPr lang="en-US" sz="3200" dirty="0">
                <a:solidFill>
                  <a:schemeClr val="bg1">
                    <a:lumMod val="95000"/>
                  </a:schemeClr>
                </a:solidFill>
                <a:latin typeface="Bahnschrift SemiLight Condensed" panose="020B0502040204020203" pitchFamily="34" charset="0"/>
              </a:rPr>
              <a:t>T.A Sai Praneeth(21R11A05F1)</a:t>
            </a:r>
          </a:p>
        </p:txBody>
      </p:sp>
    </p:spTree>
    <p:extLst>
      <p:ext uri="{BB962C8B-B14F-4D97-AF65-F5344CB8AC3E}">
        <p14:creationId xmlns:p14="http://schemas.microsoft.com/office/powerpoint/2010/main" val="4147463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D960AA-7227-43D2-BCDF-469B6BE82208}"/>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66402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10A79-A54B-4A6A-A2D5-28745EE2F309}"/>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55136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72D074-680D-4603-90D5-204E1B11ED25}"/>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87464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CD08DA-0060-42BD-AE41-8CA1FC5E286E}"/>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08834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B918E9-3A51-4349-A943-51479851540A}"/>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46464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201FA7-6322-47EA-AD23-08A138940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15191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AD603-8ED1-4AB3-B7E4-E01CDA022CE8}"/>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70502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7BB2F-FFE7-484A-BE76-33A67488D531}"/>
              </a:ext>
            </a:extLst>
          </p:cNvPr>
          <p:cNvPicPr/>
          <p:nvPr/>
        </p:nvPicPr>
        <p:blipFill>
          <a:blip r:embed="rId2"/>
          <a:stretch>
            <a:fillRect/>
          </a:stretch>
        </p:blipFill>
        <p:spPr>
          <a:xfrm>
            <a:off x="0" y="0"/>
            <a:ext cx="12192000" cy="6943725"/>
          </a:xfrm>
          <a:prstGeom prst="rect">
            <a:avLst/>
          </a:prstGeom>
        </p:spPr>
      </p:pic>
    </p:spTree>
    <p:extLst>
      <p:ext uri="{BB962C8B-B14F-4D97-AF65-F5344CB8AC3E}">
        <p14:creationId xmlns:p14="http://schemas.microsoft.com/office/powerpoint/2010/main" val="928719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FD9F1B-121B-4647-B8CE-1ADCC2D06851}"/>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70172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AEE309-AA9D-4D85-9CDE-3FDCCEA46DA5}"/>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83415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radius="4"/>
                    </a14:imgEffect>
                    <a14:imgEffect>
                      <a14:saturation sat="139000"/>
                    </a14:imgEffect>
                    <a14:imgEffect>
                      <a14:brightnessContrast bright="-13000" contrast="13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B6CFE4-D7E7-45EA-82A1-4AB326403AB0}"/>
              </a:ext>
            </a:extLst>
          </p:cNvPr>
          <p:cNvSpPr txBox="1"/>
          <p:nvPr/>
        </p:nvSpPr>
        <p:spPr>
          <a:xfrm>
            <a:off x="390525" y="95250"/>
            <a:ext cx="3648075" cy="1015663"/>
          </a:xfrm>
          <a:prstGeom prst="rect">
            <a:avLst/>
          </a:prstGeom>
          <a:noFill/>
        </p:spPr>
        <p:txBody>
          <a:bodyPr wrap="square" rtlCol="0">
            <a:spAutoFit/>
          </a:bodyPr>
          <a:lstStyle/>
          <a:p>
            <a:r>
              <a:rPr lang="en-US" sz="6000" b="1" u="sng" spc="-300" dirty="0">
                <a:latin typeface="Ailerons" panose="00000500000000000000" pitchFamily="50" charset="0"/>
              </a:rPr>
              <a:t>CONTENTS</a:t>
            </a:r>
          </a:p>
        </p:txBody>
      </p:sp>
      <p:sp>
        <p:nvSpPr>
          <p:cNvPr id="3" name="TextBox 2">
            <a:extLst>
              <a:ext uri="{FF2B5EF4-FFF2-40B4-BE49-F238E27FC236}">
                <a16:creationId xmlns:a16="http://schemas.microsoft.com/office/drawing/2014/main" id="{A763F90C-5CCC-40D0-AE15-597EA2DB7296}"/>
              </a:ext>
            </a:extLst>
          </p:cNvPr>
          <p:cNvSpPr txBox="1"/>
          <p:nvPr/>
        </p:nvSpPr>
        <p:spPr>
          <a:xfrm>
            <a:off x="5400677" y="1110913"/>
            <a:ext cx="5505450" cy="5632311"/>
          </a:xfrm>
          <a:prstGeom prst="rect">
            <a:avLst/>
          </a:prstGeom>
          <a:noFill/>
        </p:spPr>
        <p:txBody>
          <a:bodyPr wrap="square" rtlCol="0">
            <a:spAutoFit/>
          </a:bodyPr>
          <a:lstStyle/>
          <a:p>
            <a:pPr marL="457200" indent="-457200">
              <a:buFont typeface="Arial" panose="020B0604020202020204" pitchFamily="34" charset="0"/>
              <a:buChar char="•"/>
            </a:pPr>
            <a:r>
              <a:rPr lang="en-US" sz="3600" dirty="0">
                <a:latin typeface="Bahnschrift SemiLight Condensed" panose="020B0502040204020203" pitchFamily="34" charset="0"/>
              </a:rPr>
              <a:t>Abstract</a:t>
            </a:r>
          </a:p>
          <a:p>
            <a:pPr marL="457200" indent="-457200">
              <a:buFont typeface="Arial" panose="020B0604020202020204" pitchFamily="34" charset="0"/>
              <a:buChar char="•"/>
            </a:pPr>
            <a:r>
              <a:rPr lang="en-US" sz="3600" dirty="0">
                <a:latin typeface="Bahnschrift SemiLight Condensed" panose="020B0502040204020203" pitchFamily="34" charset="0"/>
              </a:rPr>
              <a:t>Objectives</a:t>
            </a:r>
          </a:p>
          <a:p>
            <a:pPr marL="457200" indent="-457200">
              <a:buFont typeface="Arial" panose="020B0604020202020204" pitchFamily="34" charset="0"/>
              <a:buChar char="•"/>
            </a:pPr>
            <a:r>
              <a:rPr lang="en-US" sz="3600" dirty="0">
                <a:latin typeface="Bahnschrift SemiLight Condensed" panose="020B0502040204020203" pitchFamily="34" charset="0"/>
              </a:rPr>
              <a:t>Existing System</a:t>
            </a:r>
          </a:p>
          <a:p>
            <a:pPr marL="457200" indent="-457200">
              <a:buFont typeface="Arial" panose="020B0604020202020204" pitchFamily="34" charset="0"/>
              <a:buChar char="•"/>
            </a:pPr>
            <a:r>
              <a:rPr lang="en-US" sz="3600" dirty="0">
                <a:latin typeface="Bahnschrift SemiLight Condensed" panose="020B0502040204020203" pitchFamily="34" charset="0"/>
              </a:rPr>
              <a:t>Drawbacks Of Existing System</a:t>
            </a:r>
          </a:p>
          <a:p>
            <a:pPr marL="457200" indent="-457200">
              <a:buFont typeface="Arial" panose="020B0604020202020204" pitchFamily="34" charset="0"/>
              <a:buChar char="•"/>
            </a:pPr>
            <a:r>
              <a:rPr lang="en-US" sz="3600" dirty="0">
                <a:latin typeface="Bahnschrift SemiLight Condensed" panose="020B0502040204020203" pitchFamily="34" charset="0"/>
              </a:rPr>
              <a:t>Proposed System</a:t>
            </a:r>
          </a:p>
          <a:p>
            <a:pPr marL="457200" indent="-457200">
              <a:buFont typeface="Arial" panose="020B0604020202020204" pitchFamily="34" charset="0"/>
              <a:buChar char="•"/>
            </a:pPr>
            <a:r>
              <a:rPr lang="en-US" sz="3600" dirty="0">
                <a:latin typeface="Bahnschrift SemiLight Condensed" panose="020B0502040204020203" pitchFamily="34" charset="0"/>
              </a:rPr>
              <a:t>Benefits Of Proposed System</a:t>
            </a:r>
          </a:p>
          <a:p>
            <a:pPr marL="457200" indent="-457200">
              <a:buFont typeface="Arial" panose="020B0604020202020204" pitchFamily="34" charset="0"/>
              <a:buChar char="•"/>
            </a:pPr>
            <a:r>
              <a:rPr lang="en-US" sz="3600" dirty="0">
                <a:latin typeface="Bahnschrift SemiLight Condensed" panose="020B0502040204020203" pitchFamily="34" charset="0"/>
              </a:rPr>
              <a:t>Scope Of Project</a:t>
            </a:r>
          </a:p>
          <a:p>
            <a:pPr marL="457200" indent="-457200">
              <a:buFont typeface="Arial" panose="020B0604020202020204" pitchFamily="34" charset="0"/>
              <a:buChar char="•"/>
            </a:pPr>
            <a:r>
              <a:rPr lang="en-US" sz="3600" dirty="0">
                <a:latin typeface="Bahnschrift SemiLight Condensed" panose="020B0502040204020203" pitchFamily="34" charset="0"/>
              </a:rPr>
              <a:t>System Architecture</a:t>
            </a:r>
          </a:p>
          <a:p>
            <a:pPr marL="457200" indent="-457200">
              <a:buFont typeface="Arial" panose="020B0604020202020204" pitchFamily="34" charset="0"/>
              <a:buChar char="•"/>
            </a:pPr>
            <a:r>
              <a:rPr lang="en-US" sz="3600" dirty="0">
                <a:latin typeface="Bahnschrift SemiLight Condensed" panose="020B0502040204020203" pitchFamily="34" charset="0"/>
              </a:rPr>
              <a:t>Interface Design</a:t>
            </a:r>
          </a:p>
          <a:p>
            <a:pPr marL="457200" indent="-457200">
              <a:buFont typeface="Arial" panose="020B0604020202020204" pitchFamily="34" charset="0"/>
              <a:buChar char="•"/>
            </a:pPr>
            <a:r>
              <a:rPr lang="en-US" sz="3600" dirty="0">
                <a:latin typeface="Bahnschrift SemiLight Condensed" panose="020B0502040204020203" pitchFamily="34" charset="0"/>
              </a:rPr>
              <a:t>Conclusion</a:t>
            </a:r>
          </a:p>
        </p:txBody>
      </p:sp>
    </p:spTree>
    <p:extLst>
      <p:ext uri="{BB962C8B-B14F-4D97-AF65-F5344CB8AC3E}">
        <p14:creationId xmlns:p14="http://schemas.microsoft.com/office/powerpoint/2010/main" val="249195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D7E35A-430D-419B-A674-C76650B6E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02955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12"/>
                    </a14:imgEffect>
                    <a14:imgEffect>
                      <a14:saturation sat="89000"/>
                    </a14:imgEffect>
                    <a14:imgEffect>
                      <a14:brightnessContrast bright="-14000" contrast="3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3F94A5C-C4BE-624A-911B-AED181B7903C}"/>
              </a:ext>
            </a:extLst>
          </p:cNvPr>
          <p:cNvSpPr txBox="1">
            <a:spLocks/>
          </p:cNvSpPr>
          <p:nvPr/>
        </p:nvSpPr>
        <p:spPr>
          <a:xfrm>
            <a:off x="523874" y="360082"/>
            <a:ext cx="5372413" cy="7698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6600" b="1" u="sng" dirty="0">
                <a:solidFill>
                  <a:schemeClr val="bg1"/>
                </a:solidFill>
                <a:latin typeface="Ailerons" panose="00000500000000000000" pitchFamily="50" charset="0"/>
              </a:rPr>
              <a:t>CONCLUSION</a:t>
            </a:r>
          </a:p>
          <a:p>
            <a:pPr marL="0" indent="0" algn="just">
              <a:buFont typeface="Arial" panose="020B0604020202020204" pitchFamily="34" charset="0"/>
              <a:buNone/>
            </a:pPr>
            <a:endParaRPr lang="en-US" sz="2500" dirty="0"/>
          </a:p>
        </p:txBody>
      </p:sp>
      <p:sp>
        <p:nvSpPr>
          <p:cNvPr id="4" name="TextBox 3">
            <a:extLst>
              <a:ext uri="{FF2B5EF4-FFF2-40B4-BE49-F238E27FC236}">
                <a16:creationId xmlns:a16="http://schemas.microsoft.com/office/drawing/2014/main" id="{AB4A25C1-F583-4719-A6AF-FAAD40A7722D}"/>
              </a:ext>
            </a:extLst>
          </p:cNvPr>
          <p:cNvSpPr txBox="1"/>
          <p:nvPr/>
        </p:nvSpPr>
        <p:spPr>
          <a:xfrm>
            <a:off x="381000" y="1647423"/>
            <a:ext cx="11430000" cy="4850495"/>
          </a:xfrm>
          <a:prstGeom prst="rect">
            <a:avLst/>
          </a:prstGeom>
          <a:noFill/>
        </p:spPr>
        <p:txBody>
          <a:bodyPr wrap="square" rtlCol="0">
            <a:spAutoFit/>
          </a:bodyPr>
          <a:lstStyle/>
          <a:p>
            <a:pPr marL="342900" marR="0" indent="-342900" algn="just">
              <a:lnSpc>
                <a:spcPct val="150000"/>
              </a:lnSpc>
              <a:spcBef>
                <a:spcPts val="0"/>
              </a:spcBef>
              <a:spcAft>
                <a:spcPts val="1000"/>
              </a:spcAft>
              <a:buFont typeface="Arial" panose="020B0604020202020204" pitchFamily="34" charset="0"/>
              <a:buChar char="•"/>
            </a:pPr>
            <a:r>
              <a:rPr lang="en-US" sz="2200" dirty="0">
                <a:solidFill>
                  <a:schemeClr val="bg1"/>
                </a:solidFill>
                <a:latin typeface="Bahnschrift SemiLight Condensed" panose="020B0502040204020203" pitchFamily="34" charset="0"/>
              </a:rPr>
              <a:t>FitChk is a modern e-commerce platform that integrates key features like secure user registration, product browsing, cart management, and a streamlined checkout process. It supports local businesses and offers a wide range of apparel, positioning itself as a scalable solution in the competitive online retail market.</a:t>
            </a:r>
          </a:p>
          <a:p>
            <a:pPr marL="342900" marR="0" indent="-342900" algn="just">
              <a:lnSpc>
                <a:spcPct val="150000"/>
              </a:lnSpc>
              <a:spcBef>
                <a:spcPts val="0"/>
              </a:spcBef>
              <a:spcAft>
                <a:spcPts val="1000"/>
              </a:spcAft>
              <a:buFont typeface="Arial" panose="020B0604020202020204" pitchFamily="34" charset="0"/>
              <a:buChar char="•"/>
            </a:pPr>
            <a:r>
              <a:rPr lang="en-AU" sz="2200" dirty="0">
                <a:solidFill>
                  <a:schemeClr val="bg1"/>
                </a:solidFill>
                <a:effectLst/>
                <a:latin typeface="Bahnschrift SemiLight Condensed" panose="020B0502040204020203" pitchFamily="34" charset="0"/>
                <a:ea typeface="Times New Roman" panose="02020603050405020304" pitchFamily="18" charset="0"/>
                <a:cs typeface="Times New Roman" panose="02020603050405020304" pitchFamily="18" charset="0"/>
              </a:rPr>
              <a:t>The architecture of </a:t>
            </a:r>
            <a:r>
              <a:rPr lang="en-AU" sz="2200" dirty="0" err="1">
                <a:solidFill>
                  <a:schemeClr val="bg1"/>
                </a:solidFill>
                <a:effectLst/>
                <a:latin typeface="Bahnschrift SemiLight Condensed" panose="020B0502040204020203" pitchFamily="34" charset="0"/>
                <a:ea typeface="Times New Roman" panose="02020603050405020304" pitchFamily="18" charset="0"/>
                <a:cs typeface="Times New Roman" panose="02020603050405020304" pitchFamily="18" charset="0"/>
              </a:rPr>
              <a:t>FitChk</a:t>
            </a:r>
            <a:r>
              <a:rPr lang="en-AU" sz="2200" dirty="0">
                <a:solidFill>
                  <a:schemeClr val="bg1"/>
                </a:solidFill>
                <a:effectLst/>
                <a:latin typeface="Bahnschrift SemiLight Condensed" panose="020B0502040204020203" pitchFamily="34" charset="0"/>
                <a:ea typeface="Times New Roman" panose="02020603050405020304" pitchFamily="18" charset="0"/>
                <a:cs typeface="Times New Roman" panose="02020603050405020304" pitchFamily="18" charset="0"/>
              </a:rPr>
              <a:t> is designed to ensure a seamless shopping experience across multiple devices. With its robust backend and carefully crafted user interface, the platform meets the needs of today’s consumers while laying the groundwork for future enhancements, such as personalized recommendations and expanded product categories.</a:t>
            </a:r>
            <a:endParaRPr lang="en-US" sz="2200" dirty="0">
              <a:solidFill>
                <a:schemeClr val="bg1"/>
              </a:solidFill>
              <a:effectLst/>
              <a:latin typeface="Bahnschrift SemiLight Condensed" panose="020B0502040204020203" pitchFamily="34" charset="0"/>
              <a:ea typeface="Calibri" panose="020F0502020204030204" pitchFamily="34" charset="0"/>
              <a:cs typeface="Times New Roman" panose="02020603050405020304" pitchFamily="18" charset="0"/>
            </a:endParaRPr>
          </a:p>
          <a:p>
            <a:pPr marL="342900" marR="0" indent="-342900" algn="just">
              <a:lnSpc>
                <a:spcPct val="150000"/>
              </a:lnSpc>
              <a:spcBef>
                <a:spcPts val="0"/>
              </a:spcBef>
              <a:spcAft>
                <a:spcPts val="1000"/>
              </a:spcAft>
              <a:buFont typeface="Arial" panose="020B0604020202020204" pitchFamily="34" charset="0"/>
              <a:buChar char="•"/>
            </a:pPr>
            <a:r>
              <a:rPr lang="en-AU" sz="2200" dirty="0">
                <a:solidFill>
                  <a:schemeClr val="bg1"/>
                </a:solidFill>
                <a:effectLst/>
                <a:latin typeface="Bahnschrift SemiLight Condensed" panose="020B0502040204020203" pitchFamily="34" charset="0"/>
                <a:ea typeface="Times New Roman" panose="02020603050405020304" pitchFamily="18" charset="0"/>
                <a:cs typeface="Times New Roman" panose="02020603050405020304" pitchFamily="18" charset="0"/>
              </a:rPr>
              <a:t>Overall, </a:t>
            </a:r>
            <a:r>
              <a:rPr lang="en-AU" sz="2200" dirty="0" err="1">
                <a:solidFill>
                  <a:schemeClr val="bg1"/>
                </a:solidFill>
                <a:effectLst/>
                <a:latin typeface="Bahnschrift SemiLight Condensed" panose="020B0502040204020203" pitchFamily="34" charset="0"/>
                <a:ea typeface="Times New Roman" panose="02020603050405020304" pitchFamily="18" charset="0"/>
                <a:cs typeface="Times New Roman" panose="02020603050405020304" pitchFamily="18" charset="0"/>
              </a:rPr>
              <a:t>FitChk</a:t>
            </a:r>
            <a:r>
              <a:rPr lang="en-AU" sz="2200" dirty="0">
                <a:solidFill>
                  <a:schemeClr val="bg1"/>
                </a:solidFill>
                <a:effectLst/>
                <a:latin typeface="Bahnschrift SemiLight Condensed" panose="020B0502040204020203" pitchFamily="34" charset="0"/>
                <a:ea typeface="Times New Roman" panose="02020603050405020304" pitchFamily="18" charset="0"/>
                <a:cs typeface="Times New Roman" panose="02020603050405020304" pitchFamily="18" charset="0"/>
              </a:rPr>
              <a:t> not only fulfills its core mission of delivering a reliable and enjoyable online shopping experience but also demonstrates a commitment to supporting local businesses and adapting to the evolving demands of the e-commerce landscape.</a:t>
            </a:r>
            <a:endParaRPr lang="en-US" sz="2200" dirty="0">
              <a:solidFill>
                <a:schemeClr val="bg1"/>
              </a:solidFill>
              <a:latin typeface="Bahnschrift SemiLight Condensed" panose="020B0502040204020203" pitchFamily="34" charset="0"/>
            </a:endParaRPr>
          </a:p>
        </p:txBody>
      </p:sp>
    </p:spTree>
    <p:extLst>
      <p:ext uri="{BB962C8B-B14F-4D97-AF65-F5344CB8AC3E}">
        <p14:creationId xmlns:p14="http://schemas.microsoft.com/office/powerpoint/2010/main" val="2454903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42581-1D90-4227-8D97-31CB8B666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025" y="0"/>
            <a:ext cx="7410450" cy="6858000"/>
          </a:xfrm>
          <a:prstGeom prst="rect">
            <a:avLst/>
          </a:prstGeom>
        </p:spPr>
      </p:pic>
    </p:spTree>
    <p:extLst>
      <p:ext uri="{BB962C8B-B14F-4D97-AF65-F5344CB8AC3E}">
        <p14:creationId xmlns:p14="http://schemas.microsoft.com/office/powerpoint/2010/main" val="346461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Blur radius="2"/>
                    </a14:imgEffect>
                    <a14:imgEffect>
                      <a14:sharpenSoften amount="39000"/>
                    </a14:imgEffect>
                    <a14:imgEffect>
                      <a14:saturation sat="144000"/>
                    </a14:imgEffect>
                    <a14:imgEffect>
                      <a14:brightnessContrast bright="-30000" contrast="26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FCA7F-B575-4053-98D3-614B8045ED8E}"/>
              </a:ext>
            </a:extLst>
          </p:cNvPr>
          <p:cNvSpPr>
            <a:spLocks noGrp="1"/>
          </p:cNvSpPr>
          <p:nvPr>
            <p:ph type="title"/>
          </p:nvPr>
        </p:nvSpPr>
        <p:spPr>
          <a:xfrm>
            <a:off x="447675" y="-142877"/>
            <a:ext cx="10515600" cy="1325563"/>
          </a:xfrm>
        </p:spPr>
        <p:txBody>
          <a:bodyPr>
            <a:normAutofit/>
          </a:bodyPr>
          <a:lstStyle/>
          <a:p>
            <a:pPr>
              <a:lnSpc>
                <a:spcPct val="100000"/>
              </a:lnSpc>
            </a:pPr>
            <a:r>
              <a:rPr lang="en-US" sz="6600" b="1" u="sng" spc="-300" dirty="0">
                <a:latin typeface="Ailerons" panose="00000500000000000000" pitchFamily="50" charset="0"/>
              </a:rPr>
              <a:t>ABSTRACT</a:t>
            </a:r>
          </a:p>
        </p:txBody>
      </p:sp>
      <p:sp>
        <p:nvSpPr>
          <p:cNvPr id="3" name="Content Placeholder 2">
            <a:extLst>
              <a:ext uri="{FF2B5EF4-FFF2-40B4-BE49-F238E27FC236}">
                <a16:creationId xmlns:a16="http://schemas.microsoft.com/office/drawing/2014/main" id="{F3A81899-CC27-4A1E-8FC4-53B68A9D01D2}"/>
              </a:ext>
            </a:extLst>
          </p:cNvPr>
          <p:cNvSpPr>
            <a:spLocks noGrp="1"/>
          </p:cNvSpPr>
          <p:nvPr>
            <p:ph idx="1"/>
          </p:nvPr>
        </p:nvSpPr>
        <p:spPr>
          <a:xfrm>
            <a:off x="257176" y="1265237"/>
            <a:ext cx="11487149" cy="4879976"/>
          </a:xfrm>
        </p:spPr>
        <p:txBody>
          <a:bodyPr>
            <a:noAutofit/>
          </a:bodyPr>
          <a:lstStyle/>
          <a:p>
            <a:pPr marL="0" indent="0" algn="just">
              <a:lnSpc>
                <a:spcPct val="100000"/>
              </a:lnSpc>
              <a:buNone/>
            </a:pPr>
            <a:r>
              <a:rPr lang="en-US" sz="2400" dirty="0">
                <a:latin typeface="Bahnschrift SemiLight Condensed" panose="020B0502040204020203" pitchFamily="34" charset="0"/>
                <a:cs typeface="Arial" panose="020B0604020202020204" pitchFamily="34" charset="0"/>
              </a:rPr>
              <a:t>Online shopping apps let consumers purchase products directly from sellers via web browsers or mobile apps. FitChk offers a seamless browsing experience with detailed product descriptions, a review and rating system to aid decision-making, and a user-friendly interface. Users can explore apparel categories like Men, Women, and Unisex for all their needs, from casual to formal wear.</a:t>
            </a:r>
          </a:p>
          <a:p>
            <a:pPr marL="0" indent="0" algn="just">
              <a:lnSpc>
                <a:spcPct val="100000"/>
              </a:lnSpc>
              <a:buNone/>
            </a:pPr>
            <a:r>
              <a:rPr lang="en-US" sz="2400" dirty="0">
                <a:latin typeface="Bahnschrift SemiLight Condensed" panose="020B0502040204020203" pitchFamily="34" charset="0"/>
                <a:cs typeface="Arial" panose="020B0604020202020204" pitchFamily="34" charset="0"/>
              </a:rPr>
              <a:t>With Web Development features and using HTML/CSS, JavaScript, PHP and MYSQL we are able to create “FITCHK” that has:</a:t>
            </a:r>
          </a:p>
          <a:p>
            <a:pPr algn="just">
              <a:lnSpc>
                <a:spcPct val="100000"/>
              </a:lnSpc>
            </a:pPr>
            <a:r>
              <a:rPr lang="en-US" sz="2400" dirty="0">
                <a:latin typeface="Bahnschrift SemiLight Condensed" panose="020B0502040204020203" pitchFamily="34" charset="0"/>
                <a:cs typeface="Arial" panose="020B0604020202020204" pitchFamily="34" charset="0"/>
              </a:rPr>
              <a:t>Easy Login/Sign-Up Process. </a:t>
            </a:r>
          </a:p>
          <a:p>
            <a:pPr algn="just">
              <a:lnSpc>
                <a:spcPct val="100000"/>
              </a:lnSpc>
            </a:pPr>
            <a:r>
              <a:rPr lang="en-US" sz="2400" dirty="0">
                <a:latin typeface="Bahnschrift SemiLight Condensed" panose="020B0502040204020203" pitchFamily="34" charset="0"/>
                <a:cs typeface="Arial" panose="020B0604020202020204" pitchFamily="34" charset="0"/>
              </a:rPr>
              <a:t>Rating and Review Section. </a:t>
            </a:r>
          </a:p>
          <a:p>
            <a:pPr algn="just">
              <a:lnSpc>
                <a:spcPct val="100000"/>
              </a:lnSpc>
            </a:pPr>
            <a:r>
              <a:rPr lang="en-US" sz="2400" dirty="0">
                <a:latin typeface="Bahnschrift SemiLight Condensed" panose="020B0502040204020203" pitchFamily="34" charset="0"/>
                <a:cs typeface="Arial" panose="020B0604020202020204" pitchFamily="34" charset="0"/>
              </a:rPr>
              <a:t>Multiple Payment Options. </a:t>
            </a:r>
          </a:p>
          <a:p>
            <a:pPr algn="just">
              <a:lnSpc>
                <a:spcPct val="100000"/>
              </a:lnSpc>
            </a:pPr>
            <a:r>
              <a:rPr lang="en-US" sz="2400" dirty="0">
                <a:latin typeface="Bahnschrift SemiLight Condensed" panose="020B0502040204020203" pitchFamily="34" charset="0"/>
                <a:cs typeface="Arial" panose="020B0604020202020204" pitchFamily="34" charset="0"/>
              </a:rPr>
              <a:t>Diverse range of products. </a:t>
            </a:r>
          </a:p>
          <a:p>
            <a:pPr algn="just">
              <a:lnSpc>
                <a:spcPct val="100000"/>
              </a:lnSpc>
            </a:pPr>
            <a:r>
              <a:rPr lang="en-US" sz="2400" dirty="0">
                <a:latin typeface="Bahnschrift SemiLight Condensed" panose="020B0502040204020203" pitchFamily="34" charset="0"/>
                <a:cs typeface="Arial" panose="020B0604020202020204" pitchFamily="34" charset="0"/>
              </a:rPr>
              <a:t>Choose from categories such as Men, Women and Unisex apparels. </a:t>
            </a:r>
          </a:p>
          <a:p>
            <a:pPr algn="just">
              <a:lnSpc>
                <a:spcPct val="100000"/>
              </a:lnSpc>
            </a:pPr>
            <a:r>
              <a:rPr lang="en-US" sz="2400" dirty="0">
                <a:latin typeface="Bahnschrift SemiLight Condensed" panose="020B0502040204020203" pitchFamily="34" charset="0"/>
                <a:cs typeface="Arial" panose="020B0604020202020204" pitchFamily="34" charset="0"/>
              </a:rPr>
              <a:t>Wishlist/Cart.</a:t>
            </a:r>
          </a:p>
          <a:p>
            <a:pPr marL="0" indent="0">
              <a:lnSpc>
                <a:spcPct val="100000"/>
              </a:lnSpc>
              <a:buNone/>
            </a:pPr>
            <a:endParaRPr lang="en-US" sz="2000" dirty="0"/>
          </a:p>
        </p:txBody>
      </p:sp>
    </p:spTree>
    <p:extLst>
      <p:ext uri="{BB962C8B-B14F-4D97-AF65-F5344CB8AC3E}">
        <p14:creationId xmlns:p14="http://schemas.microsoft.com/office/powerpoint/2010/main" val="545550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2"/>
                    </a14:imgEffect>
                    <a14:imgEffect>
                      <a14:sharpenSoften amount="38000"/>
                    </a14:imgEffect>
                    <a14:imgEffect>
                      <a14:colorTemperature colorTemp="6222"/>
                    </a14:imgEffect>
                    <a14:imgEffect>
                      <a14:saturation sat="194000"/>
                    </a14:imgEffect>
                    <a14:imgEffect>
                      <a14:brightnessContrast bright="-6000" contrast="-9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25413B2D-CCF1-589B-63E6-330E2A51D34F}"/>
              </a:ext>
            </a:extLst>
          </p:cNvPr>
          <p:cNvSpPr/>
          <p:nvPr/>
        </p:nvSpPr>
        <p:spPr>
          <a:xfrm>
            <a:off x="0" y="2899154"/>
            <a:ext cx="3110696" cy="3449255"/>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TextBox 2">
            <a:extLst>
              <a:ext uri="{FF2B5EF4-FFF2-40B4-BE49-F238E27FC236}">
                <a16:creationId xmlns:a16="http://schemas.microsoft.com/office/drawing/2014/main" id="{9DD1DF70-8E34-0211-28B3-70F979B5AAD5}"/>
              </a:ext>
            </a:extLst>
          </p:cNvPr>
          <p:cNvSpPr txBox="1"/>
          <p:nvPr/>
        </p:nvSpPr>
        <p:spPr>
          <a:xfrm>
            <a:off x="368339" y="150652"/>
            <a:ext cx="6918767" cy="1200329"/>
          </a:xfrm>
          <a:prstGeom prst="rect">
            <a:avLst/>
          </a:prstGeom>
          <a:noFill/>
        </p:spPr>
        <p:txBody>
          <a:bodyPr wrap="square">
            <a:spAutoFit/>
          </a:bodyPr>
          <a:lstStyle/>
          <a:p>
            <a:r>
              <a:rPr lang="en-US" sz="6600" b="1" u="sng" spc="-300" dirty="0">
                <a:latin typeface="Ailerons" panose="00000500000000000000" pitchFamily="50" charset="0"/>
              </a:rPr>
              <a:t>OBJECTIVES</a:t>
            </a:r>
            <a:r>
              <a:rPr lang="en-US" sz="7200" dirty="0">
                <a:latin typeface="Arial Black" panose="020B0A04020102020204" pitchFamily="34" charset="0"/>
              </a:rPr>
              <a:t> </a:t>
            </a:r>
            <a:endParaRPr lang="en-IN" sz="7200" dirty="0">
              <a:latin typeface="Arial Black" panose="020B0A04020102020204" pitchFamily="34" charset="0"/>
            </a:endParaRPr>
          </a:p>
        </p:txBody>
      </p:sp>
      <p:sp>
        <p:nvSpPr>
          <p:cNvPr id="21" name="TextBox 20">
            <a:extLst>
              <a:ext uri="{FF2B5EF4-FFF2-40B4-BE49-F238E27FC236}">
                <a16:creationId xmlns:a16="http://schemas.microsoft.com/office/drawing/2014/main" id="{D2428340-A3EE-15AE-8DC6-7F9E26AA03A5}"/>
              </a:ext>
            </a:extLst>
          </p:cNvPr>
          <p:cNvSpPr txBox="1"/>
          <p:nvPr/>
        </p:nvSpPr>
        <p:spPr>
          <a:xfrm>
            <a:off x="6048063" y="4489788"/>
            <a:ext cx="2939970" cy="369332"/>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2CC63725-23DA-69AB-EF6C-0AE51A627BCB}"/>
              </a:ext>
            </a:extLst>
          </p:cNvPr>
          <p:cNvSpPr txBox="1"/>
          <p:nvPr/>
        </p:nvSpPr>
        <p:spPr>
          <a:xfrm>
            <a:off x="85363" y="4489788"/>
            <a:ext cx="2939970" cy="369332"/>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E6B47EC2-F44F-374A-8B66-CDC130E89B70}"/>
              </a:ext>
            </a:extLst>
          </p:cNvPr>
          <p:cNvSpPr txBox="1"/>
          <p:nvPr/>
        </p:nvSpPr>
        <p:spPr>
          <a:xfrm>
            <a:off x="8985430" y="2869455"/>
            <a:ext cx="2939970" cy="369332"/>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DDA90BC-04E5-84E8-BD70-6CEB423358E4}"/>
              </a:ext>
            </a:extLst>
          </p:cNvPr>
          <p:cNvSpPr txBox="1"/>
          <p:nvPr/>
        </p:nvSpPr>
        <p:spPr>
          <a:xfrm>
            <a:off x="368339" y="2078385"/>
            <a:ext cx="11477472" cy="3539430"/>
          </a:xfrm>
          <a:prstGeom prst="rect">
            <a:avLst/>
          </a:prstGeom>
          <a:noFill/>
        </p:spPr>
        <p:txBody>
          <a:bodyPr wrap="square">
            <a:spAutoFit/>
          </a:bodyPr>
          <a:lstStyle/>
          <a:p>
            <a:pPr marL="342900" indent="-342900">
              <a:buFont typeface="Arial" panose="020B0604020202020204" pitchFamily="34" charset="0"/>
              <a:buChar char="•"/>
            </a:pPr>
            <a:r>
              <a:rPr lang="en-US" sz="3200" dirty="0">
                <a:latin typeface="Bahnschrift SemiLight Condensed" panose="020B0502040204020203" pitchFamily="34" charset="0"/>
              </a:rPr>
              <a:t>Implement a user-friendly interface using HTML and CSS. </a:t>
            </a:r>
          </a:p>
          <a:p>
            <a:pPr marL="342900" indent="-342900">
              <a:buFont typeface="Arial" panose="020B0604020202020204" pitchFamily="34" charset="0"/>
              <a:buChar char="•"/>
            </a:pPr>
            <a:r>
              <a:rPr lang="en-US" sz="3200" dirty="0">
                <a:latin typeface="Bahnschrift SemiLight Condensed" panose="020B0502040204020203" pitchFamily="34" charset="0"/>
              </a:rPr>
              <a:t>Allow users to add items to the shopping cart. </a:t>
            </a:r>
          </a:p>
          <a:p>
            <a:pPr marL="342900" indent="-342900">
              <a:buFont typeface="Arial" panose="020B0604020202020204" pitchFamily="34" charset="0"/>
              <a:buChar char="•"/>
            </a:pPr>
            <a:r>
              <a:rPr lang="en-US" sz="3200" dirty="0">
                <a:latin typeface="Bahnschrift SemiLight Condensed" panose="020B0502040204020203" pitchFamily="34" charset="0"/>
              </a:rPr>
              <a:t>Provide a secure and efficient checkout process. </a:t>
            </a:r>
          </a:p>
          <a:p>
            <a:pPr marL="342900" indent="-342900">
              <a:buFont typeface="Arial" panose="020B0604020202020204" pitchFamily="34" charset="0"/>
              <a:buChar char="•"/>
            </a:pPr>
            <a:r>
              <a:rPr lang="en-US" sz="3200" dirty="0">
                <a:latin typeface="Bahnschrift SemiLight Condensed" panose="020B0502040204020203" pitchFamily="34" charset="0"/>
              </a:rPr>
              <a:t>Integrate PHP for server-side processing and data management.</a:t>
            </a:r>
          </a:p>
          <a:p>
            <a:pPr marL="342900" indent="-342900">
              <a:buFont typeface="Arial" panose="020B0604020202020204" pitchFamily="34" charset="0"/>
              <a:buChar char="•"/>
            </a:pPr>
            <a:r>
              <a:rPr lang="en-US" sz="3200" dirty="0">
                <a:latin typeface="Bahnschrift SemiLight Condensed" panose="020B0502040204020203" pitchFamily="34" charset="0"/>
              </a:rPr>
              <a:t>Utilize JavaScript for dynamic interactions and enhanced user experience.</a:t>
            </a:r>
          </a:p>
          <a:p>
            <a:pPr marL="342900" indent="-342900">
              <a:buFont typeface="Arial" panose="020B0604020202020204" pitchFamily="34" charset="0"/>
              <a:buChar char="•"/>
            </a:pPr>
            <a:r>
              <a:rPr lang="en-US" sz="3200" dirty="0">
                <a:latin typeface="Bahnschrift SemiLight Condensed" panose="020B0502040204020203" pitchFamily="34" charset="0"/>
              </a:rPr>
              <a:t>Display and manage apparel products effectively. </a:t>
            </a:r>
          </a:p>
          <a:p>
            <a:pPr marL="342900" indent="-342900">
              <a:buFont typeface="Arial" panose="020B0604020202020204" pitchFamily="34" charset="0"/>
              <a:buChar char="•"/>
            </a:pPr>
            <a:r>
              <a:rPr lang="en-US" sz="3200" dirty="0">
                <a:latin typeface="Bahnschrift SemiLight Condensed" panose="020B0502040204020203" pitchFamily="34" charset="0"/>
              </a:rPr>
              <a:t>MYSQL is used for database creation and effective management of the products</a:t>
            </a:r>
          </a:p>
        </p:txBody>
      </p:sp>
    </p:spTree>
    <p:extLst>
      <p:ext uri="{BB962C8B-B14F-4D97-AF65-F5344CB8AC3E}">
        <p14:creationId xmlns:p14="http://schemas.microsoft.com/office/powerpoint/2010/main" val="3481888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a14:imgEffect>
                    <a14:imgEffect>
                      <a14:saturation sat="134000"/>
                    </a14:imgEffect>
                    <a14:imgEffect>
                      <a14:brightnessContrast bright="-27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7518-2E76-8799-E3EF-6F95A322D91E}"/>
              </a:ext>
            </a:extLst>
          </p:cNvPr>
          <p:cNvSpPr>
            <a:spLocks noGrp="1"/>
          </p:cNvSpPr>
          <p:nvPr>
            <p:ph type="title"/>
          </p:nvPr>
        </p:nvSpPr>
        <p:spPr>
          <a:xfrm>
            <a:off x="266700" y="533401"/>
            <a:ext cx="7258676" cy="962528"/>
          </a:xfrm>
        </p:spPr>
        <p:txBody>
          <a:bodyPr>
            <a:noAutofit/>
          </a:bodyPr>
          <a:lstStyle/>
          <a:p>
            <a:r>
              <a:rPr lang="en-US" sz="6600" b="1" u="sng" spc="-300" dirty="0">
                <a:solidFill>
                  <a:schemeClr val="bg1"/>
                </a:solidFill>
                <a:latin typeface="Ailerons" panose="00000500000000000000" pitchFamily="50" charset="0"/>
              </a:rPr>
              <a:t>Existing system</a:t>
            </a:r>
            <a:endParaRPr lang="en-IN" sz="6600" b="1" u="sng" spc="-300" dirty="0">
              <a:solidFill>
                <a:schemeClr val="bg1"/>
              </a:solidFill>
              <a:latin typeface="Ailerons" panose="00000500000000000000" pitchFamily="50" charset="0"/>
            </a:endParaRPr>
          </a:p>
        </p:txBody>
      </p:sp>
      <p:sp>
        <p:nvSpPr>
          <p:cNvPr id="3" name="Content Placeholder 2">
            <a:extLst>
              <a:ext uri="{FF2B5EF4-FFF2-40B4-BE49-F238E27FC236}">
                <a16:creationId xmlns:a16="http://schemas.microsoft.com/office/drawing/2014/main" id="{63FF8CDE-E40D-B2DF-BF39-8F040CD7CDC3}"/>
              </a:ext>
            </a:extLst>
          </p:cNvPr>
          <p:cNvSpPr>
            <a:spLocks noGrp="1"/>
          </p:cNvSpPr>
          <p:nvPr>
            <p:ph sz="quarter" idx="13"/>
          </p:nvPr>
        </p:nvSpPr>
        <p:spPr>
          <a:xfrm>
            <a:off x="266700" y="1847749"/>
            <a:ext cx="11658600" cy="4847303"/>
          </a:xfrm>
        </p:spPr>
        <p:txBody>
          <a:bodyPr>
            <a:normAutofit/>
          </a:bodyPr>
          <a:lstStyle/>
          <a:p>
            <a:pPr marL="0" indent="0">
              <a:buNone/>
            </a:pPr>
            <a:r>
              <a:rPr lang="en-US" sz="3200" cap="none" dirty="0">
                <a:solidFill>
                  <a:schemeClr val="bg1"/>
                </a:solidFill>
                <a:latin typeface="Bahnschrift SemiLight Condensed" panose="020B0502040204020203" pitchFamily="34" charset="0"/>
                <a:cs typeface="Calibri" panose="020F0502020204030204" pitchFamily="34" charset="0"/>
              </a:rPr>
              <a:t>E-commerce websites are essential for modern retail, enabling consumers to browse and purchase products online. They typically feature product catalogs, search functionality, shopping carts, and secure payment gateways. </a:t>
            </a:r>
          </a:p>
          <a:p>
            <a:pPr marL="0" indent="0">
              <a:buNone/>
            </a:pPr>
            <a:r>
              <a:rPr lang="en-US" sz="3200" cap="none" dirty="0">
                <a:solidFill>
                  <a:schemeClr val="bg1"/>
                </a:solidFill>
                <a:latin typeface="Bahnschrift SemiLight Condensed" panose="020B0502040204020203" pitchFamily="34" charset="0"/>
                <a:cs typeface="Calibri" panose="020F0502020204030204" pitchFamily="34" charset="0"/>
              </a:rPr>
              <a:t>Built with HTML, CSS, JavaScript, and server-side technologies like PHP or Python, these platforms combine structure, style, interactivity, and data processing. Modern systems often include User Reviews, Wishlist, personalized recommendations, and responsive design, and they integrate with third-party services for Payment, Shipping, and customer support.</a:t>
            </a:r>
            <a:endParaRPr lang="en-IN" sz="3200" cap="none" dirty="0">
              <a:solidFill>
                <a:schemeClr val="bg1"/>
              </a:solidFill>
              <a:latin typeface="Bahnschrift SemiLight Condensed" panose="020B0502040204020203" pitchFamily="34" charset="0"/>
              <a:cs typeface="Calibri" panose="020F0502020204030204" pitchFamily="34" charset="0"/>
            </a:endParaRPr>
          </a:p>
        </p:txBody>
      </p:sp>
    </p:spTree>
    <p:extLst>
      <p:ext uri="{BB962C8B-B14F-4D97-AF65-F5344CB8AC3E}">
        <p14:creationId xmlns:p14="http://schemas.microsoft.com/office/powerpoint/2010/main" val="1033279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7"/>
                    </a14:imgEffect>
                    <a14:imgEffect>
                      <a14:saturation sat="146000"/>
                    </a14:imgEffect>
                    <a14:imgEffect>
                      <a14:brightnessContrast bright="-19000" contrast="1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8152" y="520700"/>
            <a:ext cx="10824202" cy="736601"/>
          </a:xfrm>
        </p:spPr>
        <p:txBody>
          <a:bodyPr>
            <a:noAutofit/>
          </a:bodyPr>
          <a:lstStyle/>
          <a:p>
            <a:r>
              <a:rPr lang="en-US" sz="4400" b="1" u="sng" spc="-300" dirty="0">
                <a:solidFill>
                  <a:schemeClr val="bg1"/>
                </a:solidFill>
                <a:latin typeface="Ailerons" panose="00000500000000000000" pitchFamily="50" charset="0"/>
              </a:rPr>
              <a:t>Drawbacks of Existing System:</a:t>
            </a:r>
          </a:p>
        </p:txBody>
      </p:sp>
      <p:sp>
        <p:nvSpPr>
          <p:cNvPr id="4" name="Text Placeholder 3"/>
          <p:cNvSpPr>
            <a:spLocks noGrp="1"/>
          </p:cNvSpPr>
          <p:nvPr>
            <p:ph type="body" sz="half" idx="2"/>
          </p:nvPr>
        </p:nvSpPr>
        <p:spPr>
          <a:xfrm>
            <a:off x="323851" y="1726918"/>
            <a:ext cx="11394016" cy="4242081"/>
          </a:xfrm>
        </p:spPr>
        <p:txBody>
          <a:bodyPr>
            <a:noAutofit/>
          </a:bodyPr>
          <a:lstStyle/>
          <a:p>
            <a:pPr marL="285750" indent="-285750" algn="l">
              <a:buFont typeface="Arial" panose="020B0604020202020204" pitchFamily="34" charset="0"/>
              <a:buChar char="•"/>
            </a:pPr>
            <a:r>
              <a:rPr lang="en-US" sz="2800" b="1" cap="none" dirty="0">
                <a:solidFill>
                  <a:schemeClr val="bg1"/>
                </a:solidFill>
                <a:latin typeface="Bahnschrift SemiLight Condensed" panose="020B0502040204020203" pitchFamily="34" charset="0"/>
              </a:rPr>
              <a:t>Performance Issues: </a:t>
            </a:r>
            <a:r>
              <a:rPr lang="en-US" sz="2800" cap="none" dirty="0">
                <a:solidFill>
                  <a:schemeClr val="bg1"/>
                </a:solidFill>
                <a:latin typeface="Bahnschrift SemiLight Condensed" panose="020B0502040204020203" pitchFamily="34" charset="0"/>
              </a:rPr>
              <a:t>High traffic or poorly optimized code can lead to slow loading times and decreased user satisfaction. </a:t>
            </a:r>
          </a:p>
          <a:p>
            <a:pPr marL="285750" indent="-285750" algn="l">
              <a:buFont typeface="Arial" panose="020B0604020202020204" pitchFamily="34" charset="0"/>
              <a:buChar char="•"/>
            </a:pPr>
            <a:r>
              <a:rPr lang="en-US" sz="2800" b="1" cap="none" dirty="0">
                <a:solidFill>
                  <a:schemeClr val="bg1"/>
                </a:solidFill>
                <a:latin typeface="Bahnschrift SemiLight Condensed" panose="020B0502040204020203" pitchFamily="34" charset="0"/>
              </a:rPr>
              <a:t>Security Concerns: </a:t>
            </a:r>
            <a:r>
              <a:rPr lang="en-US" sz="2800" cap="none" dirty="0">
                <a:solidFill>
                  <a:schemeClr val="bg1"/>
                </a:solidFill>
                <a:latin typeface="Bahnschrift SemiLight Condensed" panose="020B0502040204020203" pitchFamily="34" charset="0"/>
              </a:rPr>
              <a:t>Vulnerabilities in payment systems or data handling can expose sensitive customer information to potential breaches.</a:t>
            </a:r>
          </a:p>
          <a:p>
            <a:pPr marL="285750" indent="-285750" algn="l">
              <a:buFont typeface="Arial" panose="020B0604020202020204" pitchFamily="34" charset="0"/>
              <a:buChar char="•"/>
            </a:pPr>
            <a:r>
              <a:rPr lang="en-US" sz="2800" b="1" cap="none" dirty="0">
                <a:solidFill>
                  <a:schemeClr val="bg1"/>
                </a:solidFill>
                <a:latin typeface="Bahnschrift SemiLight Condensed" panose="020B0502040204020203" pitchFamily="34" charset="0"/>
              </a:rPr>
              <a:t>Complexity in Management: </a:t>
            </a:r>
            <a:r>
              <a:rPr lang="en-US" sz="2800" cap="none" dirty="0">
                <a:solidFill>
                  <a:schemeClr val="bg1"/>
                </a:solidFill>
                <a:latin typeface="Bahnschrift SemiLight Condensed" panose="020B0502040204020203" pitchFamily="34" charset="0"/>
              </a:rPr>
              <a:t>Managing inventory, processing orders, and handling customer queries can be challenging, particularly for smaller businesses. </a:t>
            </a:r>
          </a:p>
          <a:p>
            <a:pPr marL="285750" indent="-285750" algn="l">
              <a:buFont typeface="Arial" panose="020B0604020202020204" pitchFamily="34" charset="0"/>
              <a:buChar char="•"/>
            </a:pPr>
            <a:r>
              <a:rPr lang="en-US" sz="2800" b="1" cap="none" dirty="0">
                <a:solidFill>
                  <a:schemeClr val="bg1"/>
                </a:solidFill>
                <a:latin typeface="Bahnschrift SemiLight Condensed" panose="020B0502040204020203" pitchFamily="34" charset="0"/>
              </a:rPr>
              <a:t>User Experience Problems: </a:t>
            </a:r>
            <a:r>
              <a:rPr lang="en-US" sz="2800" cap="none" dirty="0">
                <a:solidFill>
                  <a:schemeClr val="bg1"/>
                </a:solidFill>
                <a:latin typeface="Bahnschrift SemiLight Condensed" panose="020B0502040204020203" pitchFamily="34" charset="0"/>
              </a:rPr>
              <a:t>Inconsistent design, difficult navigation, or lack of mobile optimization can lead to a frustrating shopping experience. </a:t>
            </a:r>
          </a:p>
          <a:p>
            <a:pPr marL="285750" indent="-285750" algn="l">
              <a:buFont typeface="Arial" panose="020B0604020202020204" pitchFamily="34" charset="0"/>
              <a:buChar char="•"/>
            </a:pPr>
            <a:r>
              <a:rPr lang="en-US" sz="2800" b="1" cap="none" dirty="0">
                <a:solidFill>
                  <a:schemeClr val="bg1"/>
                </a:solidFill>
                <a:latin typeface="Bahnschrift SemiLight Condensed" panose="020B0502040204020203" pitchFamily="34" charset="0"/>
              </a:rPr>
              <a:t>High Competition: </a:t>
            </a:r>
            <a:r>
              <a:rPr lang="en-US" sz="2800" cap="none" dirty="0">
                <a:solidFill>
                  <a:schemeClr val="bg1"/>
                </a:solidFill>
                <a:latin typeface="Bahnschrift SemiLight Condensed" panose="020B0502040204020203" pitchFamily="34" charset="0"/>
              </a:rPr>
              <a:t>With numerous e-commerce platforms available, standing out and attracting customers can be difficult without effective marketing and unique value proposition. </a:t>
            </a:r>
          </a:p>
        </p:txBody>
      </p:sp>
    </p:spTree>
    <p:extLst>
      <p:ext uri="{BB962C8B-B14F-4D97-AF65-F5344CB8AC3E}">
        <p14:creationId xmlns:p14="http://schemas.microsoft.com/office/powerpoint/2010/main" val="4034788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a14:imgEffect>
                    <a14:imgEffect>
                      <a14:saturation sat="133000"/>
                    </a14:imgEffect>
                    <a14:imgEffect>
                      <a14:brightnessContrast bright="-21000" contrast="19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F2B563E-1ABC-FAB5-83BE-4A31362AC9B3}"/>
              </a:ext>
            </a:extLst>
          </p:cNvPr>
          <p:cNvSpPr txBox="1"/>
          <p:nvPr/>
        </p:nvSpPr>
        <p:spPr>
          <a:xfrm>
            <a:off x="403124" y="363073"/>
            <a:ext cx="8093176" cy="1107996"/>
          </a:xfrm>
          <a:prstGeom prst="rect">
            <a:avLst/>
          </a:prstGeom>
          <a:noFill/>
        </p:spPr>
        <p:txBody>
          <a:bodyPr wrap="square">
            <a:spAutoFit/>
          </a:bodyPr>
          <a:lstStyle/>
          <a:p>
            <a:pPr algn="just"/>
            <a:r>
              <a:rPr lang="en-US" sz="6600" b="1" u="sng" spc="-300" dirty="0">
                <a:solidFill>
                  <a:schemeClr val="bg1"/>
                </a:solidFill>
                <a:latin typeface="Ailerons" panose="00000500000000000000" pitchFamily="50" charset="0"/>
                <a:cs typeface="Times New Roman" panose="02020603050405020304" pitchFamily="18" charset="0"/>
              </a:rPr>
              <a:t>PROPOSED SYSTEM</a:t>
            </a:r>
          </a:p>
        </p:txBody>
      </p:sp>
      <p:sp>
        <p:nvSpPr>
          <p:cNvPr id="5" name="Rectangle 4"/>
          <p:cNvSpPr/>
          <p:nvPr/>
        </p:nvSpPr>
        <p:spPr>
          <a:xfrm>
            <a:off x="269774" y="1790700"/>
            <a:ext cx="11255476" cy="4524315"/>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2"/>
                </a:solidFill>
                <a:latin typeface="Bahnschrift SemiLight Condensed" panose="020B0502040204020203" pitchFamily="34" charset="0"/>
              </a:rPr>
              <a:t>FitChk is designed to enhance your online shopping experience with a focus on simplicity and efficiency. The website features an intuitive layout, making it easy for users to navigate through a variety of apparel products. Using a blend of HTML, CSS, JavaScript, PHP and MYSQL, FitChk ensures that your shopping journey is smooth and enjoyable. </a:t>
            </a:r>
          </a:p>
          <a:p>
            <a:pPr marL="342900" indent="-342900">
              <a:buFont typeface="Arial" panose="020B0604020202020204" pitchFamily="34" charset="0"/>
              <a:buChar char="•"/>
            </a:pPr>
            <a:r>
              <a:rPr lang="en-US" sz="2400" dirty="0">
                <a:solidFill>
                  <a:schemeClr val="bg2"/>
                </a:solidFill>
                <a:latin typeface="Bahnschrift SemiLight Condensed" panose="020B0502040204020203" pitchFamily="34" charset="0"/>
              </a:rPr>
              <a:t>The core functionality of FitChk includes a powerful UI that helps users experience a seamless shopping journey and find their desired choice of apparel. Users can also browse clothing with the Categories/Brands section where they can choose based on categories such as Men, Women or Unisex and from the various Brands available on the website. </a:t>
            </a:r>
          </a:p>
          <a:p>
            <a:pPr marL="342900" indent="-342900">
              <a:buFont typeface="Arial" panose="020B0604020202020204" pitchFamily="34" charset="0"/>
              <a:buChar char="•"/>
            </a:pPr>
            <a:r>
              <a:rPr lang="en-US" sz="2400" dirty="0">
                <a:solidFill>
                  <a:schemeClr val="bg2"/>
                </a:solidFill>
                <a:latin typeface="Bahnschrift SemiLight Condensed" panose="020B0502040204020203" pitchFamily="34" charset="0"/>
              </a:rPr>
              <a:t>Once they’ve found their desired items, they can easily add them to their shopping cart. The checkout process is straightforward and secure, allowing for a hassle-free transaction. FitChk’s design is not only visually appealing but also functional, with a user-friendly interface that aims to fulfil the shopping needs of the users</a:t>
            </a:r>
          </a:p>
        </p:txBody>
      </p:sp>
    </p:spTree>
    <p:extLst>
      <p:ext uri="{BB962C8B-B14F-4D97-AF65-F5344CB8AC3E}">
        <p14:creationId xmlns:p14="http://schemas.microsoft.com/office/powerpoint/2010/main" val="2791154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4"/>
                    </a14:imgEffect>
                    <a14:imgEffect>
                      <a14:sharpenSoften amount="-2000"/>
                    </a14:imgEffect>
                    <a14:imgEffect>
                      <a14:colorTemperature colorTemp="5527"/>
                    </a14:imgEffect>
                    <a14:imgEffect>
                      <a14:saturation sat="139000"/>
                    </a14:imgEffect>
                    <a14:imgEffect>
                      <a14:brightnessContrast bright="-23000" contrast="2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025" y="355600"/>
            <a:ext cx="10515600" cy="1325563"/>
          </a:xfrm>
        </p:spPr>
        <p:txBody>
          <a:bodyPr>
            <a:normAutofit/>
          </a:bodyPr>
          <a:lstStyle/>
          <a:p>
            <a:r>
              <a:rPr lang="en-US" sz="4800" b="1" u="sng" spc="-300" dirty="0">
                <a:latin typeface="Ailerons" panose="00000500000000000000" pitchFamily="50" charset="0"/>
              </a:rPr>
              <a:t>Benefits of Proposed System:</a:t>
            </a:r>
          </a:p>
        </p:txBody>
      </p:sp>
      <p:sp>
        <p:nvSpPr>
          <p:cNvPr id="3" name="Content Placeholder 2"/>
          <p:cNvSpPr>
            <a:spLocks noGrp="1"/>
          </p:cNvSpPr>
          <p:nvPr>
            <p:ph idx="1"/>
          </p:nvPr>
        </p:nvSpPr>
        <p:spPr>
          <a:xfrm>
            <a:off x="581025" y="1895475"/>
            <a:ext cx="11277600" cy="4443413"/>
          </a:xfrm>
        </p:spPr>
        <p:txBody>
          <a:bodyPr>
            <a:normAutofit/>
          </a:bodyPr>
          <a:lstStyle/>
          <a:p>
            <a:r>
              <a:rPr lang="en-US" sz="2400" b="1" dirty="0">
                <a:latin typeface="Bahnschrift SemiLight Condensed" panose="020B0502040204020203" pitchFamily="34" charset="0"/>
              </a:rPr>
              <a:t>Curated Apparel Collection: </a:t>
            </a:r>
            <a:r>
              <a:rPr lang="en-US" sz="2400" dirty="0">
                <a:latin typeface="Bahnschrift SemiLight Condensed" panose="020B0502040204020203" pitchFamily="34" charset="0"/>
              </a:rPr>
              <a:t>FitChk offers a carefully selected range of apparel, ensuring that customers have access to trendy and high-quality products. </a:t>
            </a:r>
          </a:p>
          <a:p>
            <a:r>
              <a:rPr lang="en-US" sz="2400" b="1" dirty="0">
                <a:latin typeface="Bahnschrift SemiLight Condensed" panose="020B0502040204020203" pitchFamily="34" charset="0"/>
              </a:rPr>
              <a:t>Support for Local Businesses: </a:t>
            </a:r>
            <a:r>
              <a:rPr lang="en-US" sz="2400" dirty="0">
                <a:latin typeface="Bahnschrift SemiLight Condensed" panose="020B0502040204020203" pitchFamily="34" charset="0"/>
              </a:rPr>
              <a:t>FitChk collaborates with local retailers, giving them a platform to reach a broader audience and helping to boost the local economy.</a:t>
            </a:r>
          </a:p>
          <a:p>
            <a:r>
              <a:rPr lang="en-US" sz="2400" b="1" dirty="0">
                <a:latin typeface="Bahnschrift SemiLight Condensed" panose="020B0502040204020203" pitchFamily="34" charset="0"/>
              </a:rPr>
              <a:t>User-Friendly Interface: </a:t>
            </a:r>
            <a:r>
              <a:rPr lang="en-US" sz="2400" dirty="0">
                <a:latin typeface="Bahnschrift SemiLight Condensed" panose="020B0502040204020203" pitchFamily="34" charset="0"/>
              </a:rPr>
              <a:t>The website's clean and intuitive design makes it easy for customers to navigate, search for products, and complete purchases. </a:t>
            </a:r>
          </a:p>
          <a:p>
            <a:r>
              <a:rPr lang="en-US" sz="2400" b="1" dirty="0">
                <a:latin typeface="Bahnschrift SemiLight Condensed" panose="020B0502040204020203" pitchFamily="34" charset="0"/>
              </a:rPr>
              <a:t>Enhanced Classification:</a:t>
            </a:r>
            <a:r>
              <a:rPr lang="en-US" sz="2400" dirty="0">
                <a:latin typeface="Bahnschrift SemiLight Condensed" panose="020B0502040204020203" pitchFamily="34" charset="0"/>
              </a:rPr>
              <a:t> With division of products, customers can quickly find exactly what they are looking for, whether by category or brand. </a:t>
            </a:r>
          </a:p>
          <a:p>
            <a:r>
              <a:rPr lang="en-US" sz="2400" b="1" dirty="0">
                <a:latin typeface="Bahnschrift SemiLight Condensed" panose="020B0502040204020203" pitchFamily="34" charset="0"/>
              </a:rPr>
              <a:t>Efficient Checkout Process: </a:t>
            </a:r>
            <a:r>
              <a:rPr lang="en-US" sz="2400" dirty="0">
                <a:latin typeface="Bahnschrift SemiLight Condensed" panose="020B0502040204020203" pitchFamily="34" charset="0"/>
              </a:rPr>
              <a:t>FitChk streamlines the checkout process, making it quick and easy for customers to complete their purchases with minimal steps. </a:t>
            </a:r>
          </a:p>
        </p:txBody>
      </p:sp>
    </p:spTree>
    <p:extLst>
      <p:ext uri="{BB962C8B-B14F-4D97-AF65-F5344CB8AC3E}">
        <p14:creationId xmlns:p14="http://schemas.microsoft.com/office/powerpoint/2010/main" val="332213492"/>
      </p:ext>
    </p:extLst>
  </p:cSld>
  <p:clrMapOvr>
    <a:masterClrMapping/>
  </p:clrMapOvr>
</p:sld>
</file>

<file path=ppt/theme/theme1.xml><?xml version="1.0" encoding="utf-8"?>
<a:theme xmlns:a="http://schemas.openxmlformats.org/drawingml/2006/main" name="Depth">
  <a:themeElements>
    <a:clrScheme name="Custom 2">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1272</TotalTime>
  <Words>1061</Words>
  <Application>Microsoft Office PowerPoint</Application>
  <PresentationFormat>Widescreen</PresentationFormat>
  <Paragraphs>67</Paragraphs>
  <Slides>32</Slides>
  <Notes>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32</vt:i4>
      </vt:variant>
    </vt:vector>
  </HeadingPairs>
  <TitlesOfParts>
    <vt:vector size="43" baseType="lpstr">
      <vt:lpstr>Ailerons</vt:lpstr>
      <vt:lpstr>Arial</vt:lpstr>
      <vt:lpstr>Arial Black</vt:lpstr>
      <vt:lpstr>Bahnschrift SemiLight Condensed</vt:lpstr>
      <vt:lpstr>Calibri</vt:lpstr>
      <vt:lpstr>Calibri Light</vt:lpstr>
      <vt:lpstr>Corbel</vt:lpstr>
      <vt:lpstr>Times New Roman</vt:lpstr>
      <vt:lpstr>Depth</vt:lpstr>
      <vt:lpstr>1_Office Theme</vt:lpstr>
      <vt:lpstr>Office Theme</vt:lpstr>
      <vt:lpstr>PowerPoint Presentation</vt:lpstr>
      <vt:lpstr>PowerPoint Presentation</vt:lpstr>
      <vt:lpstr>PowerPoint Presentation</vt:lpstr>
      <vt:lpstr>ABSTRACT</vt:lpstr>
      <vt:lpstr>PowerPoint Presentation</vt:lpstr>
      <vt:lpstr>Existing system</vt:lpstr>
      <vt:lpstr>Drawbacks of Existing System:</vt:lpstr>
      <vt:lpstr>PowerPoint Presentation</vt:lpstr>
      <vt:lpstr>Benefits of Proposed System:</vt:lpstr>
      <vt:lpstr>SCOPE OF THE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Kada Lekhya Manaswi</dc:creator>
  <cp:lastModifiedBy>Manhoos YT</cp:lastModifiedBy>
  <cp:revision>38</cp:revision>
  <dcterms:created xsi:type="dcterms:W3CDTF">2024-08-26T11:15:56Z</dcterms:created>
  <dcterms:modified xsi:type="dcterms:W3CDTF">2024-09-04T06:18:57Z</dcterms:modified>
</cp:coreProperties>
</file>